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9" r:id="rId13"/>
    <p:sldId id="267"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88"/>
  </p:normalViewPr>
  <p:slideViewPr>
    <p:cSldViewPr snapToGrid="0" snapToObjects="1">
      <p:cViewPr varScale="1">
        <p:scale>
          <a:sx n="117" d="100"/>
          <a:sy n="117"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1/30/21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1/30/21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1/30/21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2DE42F4-6EEF-4EF7-8ED4-2208F0F89A08}" type="datetimeFigureOut">
              <a:rPr lang="en-US" dirty="0"/>
              <a:t>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10" name="Title 9">
            <a:extLst>
              <a:ext uri="{FF2B5EF4-FFF2-40B4-BE49-F238E27FC236}">
                <a16:creationId xmlns:a16="http://schemas.microsoft.com/office/drawing/2014/main" id="{C4A30DE8-7132-854F-97BA-DE199E11FA98}"/>
              </a:ext>
            </a:extLst>
          </p:cNvPr>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1/30/21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1/30/21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1/30/21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1/30/21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F2211-2CB4-E44E-A590-FBFECBD985DA}"/>
              </a:ext>
            </a:extLst>
          </p:cNvPr>
          <p:cNvSpPr>
            <a:spLocks noGrp="1"/>
          </p:cNvSpPr>
          <p:nvPr>
            <p:ph type="ctrTitle"/>
          </p:nvPr>
        </p:nvSpPr>
        <p:spPr>
          <a:xfrm>
            <a:off x="0" y="2601685"/>
            <a:ext cx="8948057" cy="1621972"/>
          </a:xfrm>
        </p:spPr>
        <p:txBody>
          <a:bodyPr/>
          <a:lstStyle/>
          <a:p>
            <a:pPr algn="ctr"/>
            <a:r>
              <a:rPr lang="en-US" sz="3200" dirty="0"/>
              <a:t>Brain Tumor Classification</a:t>
            </a:r>
            <a:br>
              <a:rPr lang="en-US" sz="3200" dirty="0"/>
            </a:br>
            <a:r>
              <a:rPr lang="en-US" sz="2000" dirty="0"/>
              <a:t>Convolutional neural network</a:t>
            </a:r>
            <a:br>
              <a:rPr lang="en-US" sz="2000" dirty="0"/>
            </a:br>
            <a:br>
              <a:rPr lang="en-US" sz="2000" dirty="0"/>
            </a:br>
            <a:r>
              <a:rPr lang="en-US" sz="1600" dirty="0"/>
              <a:t>Ali </a:t>
            </a:r>
            <a:r>
              <a:rPr lang="en-US" sz="1600" dirty="0" err="1"/>
              <a:t>Mahzoon</a:t>
            </a:r>
            <a:endParaRPr lang="en-US" sz="1600" dirty="0"/>
          </a:p>
        </p:txBody>
      </p:sp>
      <p:pic>
        <p:nvPicPr>
          <p:cNvPr id="5" name="Picture 4">
            <a:extLst>
              <a:ext uri="{FF2B5EF4-FFF2-40B4-BE49-F238E27FC236}">
                <a16:creationId xmlns:a16="http://schemas.microsoft.com/office/drawing/2014/main" id="{837D7D4A-37B6-F141-88A0-6511A1DC4131}"/>
              </a:ext>
            </a:extLst>
          </p:cNvPr>
          <p:cNvPicPr>
            <a:picLocks noChangeAspect="1"/>
          </p:cNvPicPr>
          <p:nvPr/>
        </p:nvPicPr>
        <p:blipFill>
          <a:blip r:embed="rId2"/>
          <a:stretch>
            <a:fillRect/>
          </a:stretch>
        </p:blipFill>
        <p:spPr>
          <a:xfrm>
            <a:off x="9840685" y="2612571"/>
            <a:ext cx="1632857" cy="1632857"/>
          </a:xfrm>
          <a:prstGeom prst="rect">
            <a:avLst/>
          </a:prstGeom>
        </p:spPr>
      </p:pic>
    </p:spTree>
    <p:extLst>
      <p:ext uri="{BB962C8B-B14F-4D97-AF65-F5344CB8AC3E}">
        <p14:creationId xmlns:p14="http://schemas.microsoft.com/office/powerpoint/2010/main" val="1553793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094ADA-9F35-BE40-A110-3DEF512FCE31}"/>
              </a:ext>
            </a:extLst>
          </p:cNvPr>
          <p:cNvPicPr>
            <a:picLocks noGrp="1" noChangeAspect="1"/>
          </p:cNvPicPr>
          <p:nvPr>
            <p:ph idx="1"/>
          </p:nvPr>
        </p:nvPicPr>
        <p:blipFill>
          <a:blip r:embed="rId2"/>
          <a:stretch>
            <a:fillRect/>
          </a:stretch>
        </p:blipFill>
        <p:spPr>
          <a:xfrm>
            <a:off x="5889852" y="2132692"/>
            <a:ext cx="6032500" cy="2374900"/>
          </a:xfrm>
        </p:spPr>
      </p:pic>
      <p:sp>
        <p:nvSpPr>
          <p:cNvPr id="3" name="Title 2">
            <a:extLst>
              <a:ext uri="{FF2B5EF4-FFF2-40B4-BE49-F238E27FC236}">
                <a16:creationId xmlns:a16="http://schemas.microsoft.com/office/drawing/2014/main" id="{1A3359F7-8C53-F048-BAEE-B0BF270238E2}"/>
              </a:ext>
            </a:extLst>
          </p:cNvPr>
          <p:cNvSpPr>
            <a:spLocks noGrp="1"/>
          </p:cNvSpPr>
          <p:nvPr>
            <p:ph type="title"/>
          </p:nvPr>
        </p:nvSpPr>
        <p:spPr/>
        <p:txBody>
          <a:bodyPr/>
          <a:lstStyle/>
          <a:p>
            <a:r>
              <a:rPr lang="en-US" dirty="0"/>
              <a:t>Holdout Set Results</a:t>
            </a:r>
          </a:p>
        </p:txBody>
      </p:sp>
      <p:sp>
        <p:nvSpPr>
          <p:cNvPr id="6" name="TextBox 5">
            <a:extLst>
              <a:ext uri="{FF2B5EF4-FFF2-40B4-BE49-F238E27FC236}">
                <a16:creationId xmlns:a16="http://schemas.microsoft.com/office/drawing/2014/main" id="{33CA25D4-716F-5342-84E5-80A14001222C}"/>
              </a:ext>
            </a:extLst>
          </p:cNvPr>
          <p:cNvSpPr txBox="1"/>
          <p:nvPr/>
        </p:nvSpPr>
        <p:spPr>
          <a:xfrm>
            <a:off x="6161316" y="2612564"/>
            <a:ext cx="1045029" cy="892552"/>
          </a:xfrm>
          <a:prstGeom prst="rect">
            <a:avLst/>
          </a:prstGeom>
          <a:noFill/>
        </p:spPr>
        <p:txBody>
          <a:bodyPr wrap="square" rtlCol="0">
            <a:spAutoFit/>
          </a:bodyPr>
          <a:lstStyle/>
          <a:p>
            <a:r>
              <a:rPr lang="en-US" sz="1300" dirty="0">
                <a:solidFill>
                  <a:schemeClr val="bg1"/>
                </a:solidFill>
              </a:rPr>
              <a:t>Glioma</a:t>
            </a:r>
          </a:p>
          <a:p>
            <a:r>
              <a:rPr lang="en-US" sz="1300" dirty="0">
                <a:solidFill>
                  <a:schemeClr val="bg1"/>
                </a:solidFill>
              </a:rPr>
              <a:t>Meningioma</a:t>
            </a:r>
          </a:p>
          <a:p>
            <a:r>
              <a:rPr lang="en-US" sz="1300" dirty="0">
                <a:solidFill>
                  <a:schemeClr val="bg1"/>
                </a:solidFill>
              </a:rPr>
              <a:t>No</a:t>
            </a:r>
          </a:p>
          <a:p>
            <a:r>
              <a:rPr lang="en-US" sz="1300" dirty="0">
                <a:solidFill>
                  <a:schemeClr val="bg1"/>
                </a:solidFill>
              </a:rPr>
              <a:t>Pituitary</a:t>
            </a:r>
          </a:p>
        </p:txBody>
      </p:sp>
      <p:pic>
        <p:nvPicPr>
          <p:cNvPr id="8" name="Picture 7">
            <a:extLst>
              <a:ext uri="{FF2B5EF4-FFF2-40B4-BE49-F238E27FC236}">
                <a16:creationId xmlns:a16="http://schemas.microsoft.com/office/drawing/2014/main" id="{437872C3-DBA0-4F40-A585-08868D82640E}"/>
              </a:ext>
            </a:extLst>
          </p:cNvPr>
          <p:cNvPicPr>
            <a:picLocks noChangeAspect="1"/>
          </p:cNvPicPr>
          <p:nvPr/>
        </p:nvPicPr>
        <p:blipFill>
          <a:blip r:embed="rId3"/>
          <a:stretch>
            <a:fillRect/>
          </a:stretch>
        </p:blipFill>
        <p:spPr>
          <a:xfrm>
            <a:off x="680321" y="2037911"/>
            <a:ext cx="4880991" cy="4616889"/>
          </a:xfrm>
          <a:prstGeom prst="rect">
            <a:avLst/>
          </a:prstGeom>
        </p:spPr>
      </p:pic>
      <p:pic>
        <p:nvPicPr>
          <p:cNvPr id="10" name="Picture 9">
            <a:extLst>
              <a:ext uri="{FF2B5EF4-FFF2-40B4-BE49-F238E27FC236}">
                <a16:creationId xmlns:a16="http://schemas.microsoft.com/office/drawing/2014/main" id="{EF060169-5608-944C-8143-4D2DAC1AE33F}"/>
              </a:ext>
            </a:extLst>
          </p:cNvPr>
          <p:cNvPicPr>
            <a:picLocks noChangeAspect="1"/>
          </p:cNvPicPr>
          <p:nvPr/>
        </p:nvPicPr>
        <p:blipFill>
          <a:blip r:embed="rId4"/>
          <a:stretch>
            <a:fillRect/>
          </a:stretch>
        </p:blipFill>
        <p:spPr>
          <a:xfrm>
            <a:off x="10556578" y="665138"/>
            <a:ext cx="1571398" cy="1257118"/>
          </a:xfrm>
          <a:prstGeom prst="rect">
            <a:avLst/>
          </a:prstGeom>
        </p:spPr>
      </p:pic>
      <p:sp>
        <p:nvSpPr>
          <p:cNvPr id="13" name="Rectangle 12">
            <a:extLst>
              <a:ext uri="{FF2B5EF4-FFF2-40B4-BE49-F238E27FC236}">
                <a16:creationId xmlns:a16="http://schemas.microsoft.com/office/drawing/2014/main" id="{C0FD3BA8-7E13-4F4B-A597-575FC52FA04F}"/>
              </a:ext>
            </a:extLst>
          </p:cNvPr>
          <p:cNvSpPr/>
          <p:nvPr/>
        </p:nvSpPr>
        <p:spPr>
          <a:xfrm>
            <a:off x="1839686" y="2362200"/>
            <a:ext cx="457200" cy="47897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610FCE-4370-5F43-A45A-A1A275021523}"/>
              </a:ext>
            </a:extLst>
          </p:cNvPr>
          <p:cNvSpPr/>
          <p:nvPr/>
        </p:nvSpPr>
        <p:spPr>
          <a:xfrm>
            <a:off x="4637315" y="5145418"/>
            <a:ext cx="457200" cy="4789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9DEA76-AA18-4F42-87D1-C4E9A7AE4710}"/>
              </a:ext>
            </a:extLst>
          </p:cNvPr>
          <p:cNvSpPr/>
          <p:nvPr/>
        </p:nvSpPr>
        <p:spPr>
          <a:xfrm>
            <a:off x="9013373" y="2612564"/>
            <a:ext cx="533400" cy="21772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2D7E7E-18D5-9148-96B5-3FDAA924E5D7}"/>
              </a:ext>
            </a:extLst>
          </p:cNvPr>
          <p:cNvSpPr/>
          <p:nvPr/>
        </p:nvSpPr>
        <p:spPr>
          <a:xfrm>
            <a:off x="9024259" y="3265802"/>
            <a:ext cx="533400" cy="217542"/>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836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877177-3C38-904E-A409-D772A788852C}"/>
              </a:ext>
            </a:extLst>
          </p:cNvPr>
          <p:cNvPicPr>
            <a:picLocks noGrp="1" noChangeAspect="1"/>
          </p:cNvPicPr>
          <p:nvPr>
            <p:ph idx="1"/>
          </p:nvPr>
        </p:nvPicPr>
        <p:blipFill>
          <a:blip r:embed="rId2"/>
          <a:stretch>
            <a:fillRect/>
          </a:stretch>
        </p:blipFill>
        <p:spPr>
          <a:xfrm>
            <a:off x="10744201" y="613142"/>
            <a:ext cx="1165451" cy="1361110"/>
          </a:xfrm>
        </p:spPr>
      </p:pic>
      <p:sp>
        <p:nvSpPr>
          <p:cNvPr id="3" name="Title 2">
            <a:extLst>
              <a:ext uri="{FF2B5EF4-FFF2-40B4-BE49-F238E27FC236}">
                <a16:creationId xmlns:a16="http://schemas.microsoft.com/office/drawing/2014/main" id="{C05CE25E-AC5F-8040-93D3-3FAAC89FC860}"/>
              </a:ext>
            </a:extLst>
          </p:cNvPr>
          <p:cNvSpPr>
            <a:spLocks noGrp="1"/>
          </p:cNvSpPr>
          <p:nvPr>
            <p:ph type="title"/>
          </p:nvPr>
        </p:nvSpPr>
        <p:spPr/>
        <p:txBody>
          <a:bodyPr/>
          <a:lstStyle/>
          <a:p>
            <a:r>
              <a:rPr lang="en-US" dirty="0"/>
              <a:t>Future Work</a:t>
            </a:r>
          </a:p>
        </p:txBody>
      </p:sp>
      <p:sp>
        <p:nvSpPr>
          <p:cNvPr id="6" name="TextBox 5">
            <a:extLst>
              <a:ext uri="{FF2B5EF4-FFF2-40B4-BE49-F238E27FC236}">
                <a16:creationId xmlns:a16="http://schemas.microsoft.com/office/drawing/2014/main" id="{73276C09-9F0B-B340-A725-EFA73B3153C0}"/>
              </a:ext>
            </a:extLst>
          </p:cNvPr>
          <p:cNvSpPr txBox="1"/>
          <p:nvPr/>
        </p:nvSpPr>
        <p:spPr>
          <a:xfrm>
            <a:off x="1034142" y="2144486"/>
            <a:ext cx="6955971" cy="954107"/>
          </a:xfrm>
          <a:prstGeom prst="rect">
            <a:avLst/>
          </a:prstGeom>
          <a:noFill/>
        </p:spPr>
        <p:txBody>
          <a:bodyPr wrap="square" rtlCol="0">
            <a:spAutoFit/>
          </a:bodyPr>
          <a:lstStyle/>
          <a:p>
            <a:r>
              <a:rPr lang="en-US" sz="2000" dirty="0"/>
              <a:t>Data Augmentation:</a:t>
            </a:r>
          </a:p>
          <a:p>
            <a:r>
              <a:rPr lang="en-US" sz="1600" dirty="0"/>
              <a:t>Which mainly focuses on the data rather than the network</a:t>
            </a:r>
            <a:r>
              <a:rPr lang="en-US" sz="2000" dirty="0"/>
              <a:t> </a:t>
            </a:r>
            <a:r>
              <a:rPr lang="en-US" sz="1600" dirty="0"/>
              <a:t>and the purpose is to expand the capabilities of the model.</a:t>
            </a:r>
          </a:p>
        </p:txBody>
      </p:sp>
      <p:pic>
        <p:nvPicPr>
          <p:cNvPr id="9" name="Picture 8">
            <a:extLst>
              <a:ext uri="{FF2B5EF4-FFF2-40B4-BE49-F238E27FC236}">
                <a16:creationId xmlns:a16="http://schemas.microsoft.com/office/drawing/2014/main" id="{A46D39C0-3768-2D4D-8DB8-67C6152C4843}"/>
              </a:ext>
            </a:extLst>
          </p:cNvPr>
          <p:cNvPicPr>
            <a:picLocks noChangeAspect="1"/>
          </p:cNvPicPr>
          <p:nvPr/>
        </p:nvPicPr>
        <p:blipFill>
          <a:blip r:embed="rId3"/>
          <a:stretch>
            <a:fillRect/>
          </a:stretch>
        </p:blipFill>
        <p:spPr>
          <a:xfrm>
            <a:off x="2615292" y="3253803"/>
            <a:ext cx="1347107" cy="1503652"/>
          </a:xfrm>
          <a:prstGeom prst="rect">
            <a:avLst/>
          </a:prstGeom>
        </p:spPr>
      </p:pic>
      <p:pic>
        <p:nvPicPr>
          <p:cNvPr id="11" name="Picture 10">
            <a:extLst>
              <a:ext uri="{FF2B5EF4-FFF2-40B4-BE49-F238E27FC236}">
                <a16:creationId xmlns:a16="http://schemas.microsoft.com/office/drawing/2014/main" id="{C80472BD-DEC7-174C-AD7E-E8A2F4B6A992}"/>
              </a:ext>
            </a:extLst>
          </p:cNvPr>
          <p:cNvPicPr>
            <a:picLocks noChangeAspect="1"/>
          </p:cNvPicPr>
          <p:nvPr/>
        </p:nvPicPr>
        <p:blipFill>
          <a:blip r:embed="rId4"/>
          <a:stretch>
            <a:fillRect/>
          </a:stretch>
        </p:blipFill>
        <p:spPr>
          <a:xfrm>
            <a:off x="1145721" y="3253803"/>
            <a:ext cx="1347107" cy="1530998"/>
          </a:xfrm>
          <a:prstGeom prst="rect">
            <a:avLst/>
          </a:prstGeom>
        </p:spPr>
      </p:pic>
      <p:pic>
        <p:nvPicPr>
          <p:cNvPr id="13" name="Picture 12">
            <a:extLst>
              <a:ext uri="{FF2B5EF4-FFF2-40B4-BE49-F238E27FC236}">
                <a16:creationId xmlns:a16="http://schemas.microsoft.com/office/drawing/2014/main" id="{7859918F-84EA-D745-8583-05B74C52D6E9}"/>
              </a:ext>
            </a:extLst>
          </p:cNvPr>
          <p:cNvPicPr>
            <a:picLocks noChangeAspect="1"/>
          </p:cNvPicPr>
          <p:nvPr/>
        </p:nvPicPr>
        <p:blipFill>
          <a:blip r:embed="rId5"/>
          <a:stretch>
            <a:fillRect/>
          </a:stretch>
        </p:blipFill>
        <p:spPr>
          <a:xfrm>
            <a:off x="2615292" y="4904447"/>
            <a:ext cx="1347107" cy="1523565"/>
          </a:xfrm>
          <a:prstGeom prst="rect">
            <a:avLst/>
          </a:prstGeom>
        </p:spPr>
      </p:pic>
      <p:pic>
        <p:nvPicPr>
          <p:cNvPr id="15" name="Picture 14">
            <a:extLst>
              <a:ext uri="{FF2B5EF4-FFF2-40B4-BE49-F238E27FC236}">
                <a16:creationId xmlns:a16="http://schemas.microsoft.com/office/drawing/2014/main" id="{C401D67A-877B-0143-B200-1722E878EC93}"/>
              </a:ext>
            </a:extLst>
          </p:cNvPr>
          <p:cNvPicPr>
            <a:picLocks noChangeAspect="1"/>
          </p:cNvPicPr>
          <p:nvPr/>
        </p:nvPicPr>
        <p:blipFill>
          <a:blip r:embed="rId6"/>
          <a:stretch>
            <a:fillRect/>
          </a:stretch>
        </p:blipFill>
        <p:spPr>
          <a:xfrm>
            <a:off x="1145721" y="4904447"/>
            <a:ext cx="1347107" cy="1473794"/>
          </a:xfrm>
          <a:prstGeom prst="rect">
            <a:avLst/>
          </a:prstGeom>
        </p:spPr>
      </p:pic>
      <p:sp>
        <p:nvSpPr>
          <p:cNvPr id="16" name="TextBox 15">
            <a:extLst>
              <a:ext uri="{FF2B5EF4-FFF2-40B4-BE49-F238E27FC236}">
                <a16:creationId xmlns:a16="http://schemas.microsoft.com/office/drawing/2014/main" id="{C3F75FD6-1F27-094B-8E45-21F760C10B8D}"/>
              </a:ext>
            </a:extLst>
          </p:cNvPr>
          <p:cNvSpPr txBox="1"/>
          <p:nvPr/>
        </p:nvSpPr>
        <p:spPr>
          <a:xfrm>
            <a:off x="4289255" y="3253803"/>
            <a:ext cx="3613490" cy="2585323"/>
          </a:xfrm>
          <a:prstGeom prst="rect">
            <a:avLst/>
          </a:prstGeom>
          <a:noFill/>
        </p:spPr>
        <p:txBody>
          <a:bodyPr wrap="none" rtlCol="0">
            <a:spAutoFit/>
          </a:bodyPr>
          <a:lstStyle/>
          <a:p>
            <a:pPr marL="342900" indent="-342900">
              <a:buAutoNum type="arabicPeriod"/>
            </a:pPr>
            <a:r>
              <a:rPr lang="en-US" sz="1600" dirty="0"/>
              <a:t>Mirroring Horizontally and vertically</a:t>
            </a:r>
          </a:p>
          <a:p>
            <a:pPr marL="342900" indent="-342900">
              <a:buAutoNum type="arabicPeriod"/>
            </a:pPr>
            <a:r>
              <a:rPr lang="en-US" sz="1600" dirty="0"/>
              <a:t>Translating</a:t>
            </a:r>
          </a:p>
          <a:p>
            <a:pPr marL="342900" indent="-342900">
              <a:buAutoNum type="arabicPeriod"/>
            </a:pPr>
            <a:r>
              <a:rPr lang="en-US" sz="1600" dirty="0"/>
              <a:t>Rotating</a:t>
            </a:r>
          </a:p>
          <a:p>
            <a:pPr marL="342900" indent="-342900">
              <a:buAutoNum type="arabicPeriod"/>
            </a:pPr>
            <a:r>
              <a:rPr lang="en-US" sz="1600" dirty="0"/>
              <a:t>Stretching</a:t>
            </a:r>
          </a:p>
          <a:p>
            <a:pPr marL="342900" indent="-342900">
              <a:buAutoNum type="arabicPeriod"/>
            </a:pPr>
            <a:r>
              <a:rPr lang="en-US" sz="1600" dirty="0"/>
              <a:t>Resizing</a:t>
            </a:r>
          </a:p>
          <a:p>
            <a:pPr marL="342900" indent="-342900">
              <a:buAutoNum type="arabicPeriod"/>
            </a:pPr>
            <a:r>
              <a:rPr lang="en-US" sz="1600" dirty="0"/>
              <a:t>Changing the color Balance</a:t>
            </a:r>
          </a:p>
          <a:p>
            <a:pPr marL="342900" indent="-342900">
              <a:buAutoNum type="arabicPeriod"/>
            </a:pPr>
            <a:r>
              <a:rPr lang="en-US" sz="1600" dirty="0"/>
              <a:t>Contrast</a:t>
            </a:r>
          </a:p>
          <a:p>
            <a:pPr marL="342900" indent="-342900">
              <a:buAutoNum type="arabicPeriod"/>
            </a:pPr>
            <a:r>
              <a:rPr lang="en-US" sz="1600" dirty="0"/>
              <a:t>Additional Noise</a:t>
            </a:r>
          </a:p>
          <a:p>
            <a:pPr marL="342900" indent="-342900">
              <a:buAutoNum type="arabicPeriod"/>
            </a:pPr>
            <a:r>
              <a:rPr lang="en-US" sz="1600" dirty="0"/>
              <a:t>Add Blur</a:t>
            </a:r>
          </a:p>
          <a:p>
            <a:pPr marL="342900" indent="-342900">
              <a:buAutoNum type="arabicPeriod"/>
            </a:pPr>
            <a:endParaRPr lang="en-US" dirty="0"/>
          </a:p>
        </p:txBody>
      </p:sp>
    </p:spTree>
    <p:extLst>
      <p:ext uri="{BB962C8B-B14F-4D97-AF65-F5344CB8AC3E}">
        <p14:creationId xmlns:p14="http://schemas.microsoft.com/office/powerpoint/2010/main" val="2907537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A293DB-C934-5B45-8AFF-EADB50D3E322}"/>
              </a:ext>
            </a:extLst>
          </p:cNvPr>
          <p:cNvPicPr>
            <a:picLocks noGrp="1" noChangeAspect="1"/>
          </p:cNvPicPr>
          <p:nvPr>
            <p:ph idx="1"/>
          </p:nvPr>
        </p:nvPicPr>
        <p:blipFill>
          <a:blip r:embed="rId2"/>
          <a:stretch>
            <a:fillRect/>
          </a:stretch>
        </p:blipFill>
        <p:spPr>
          <a:xfrm>
            <a:off x="6522282" y="4456793"/>
            <a:ext cx="3797300" cy="2222500"/>
          </a:xfrm>
        </p:spPr>
      </p:pic>
      <p:sp>
        <p:nvSpPr>
          <p:cNvPr id="3" name="Title 2">
            <a:extLst>
              <a:ext uri="{FF2B5EF4-FFF2-40B4-BE49-F238E27FC236}">
                <a16:creationId xmlns:a16="http://schemas.microsoft.com/office/drawing/2014/main" id="{20F6A306-1CC7-7C46-816C-8B5B2A81D4B0}"/>
              </a:ext>
            </a:extLst>
          </p:cNvPr>
          <p:cNvSpPr>
            <a:spLocks noGrp="1"/>
          </p:cNvSpPr>
          <p:nvPr>
            <p:ph type="title"/>
          </p:nvPr>
        </p:nvSpPr>
        <p:spPr/>
        <p:txBody>
          <a:bodyPr/>
          <a:lstStyle/>
          <a:p>
            <a:r>
              <a:rPr lang="en-US" dirty="0"/>
              <a:t>Recommendation</a:t>
            </a:r>
          </a:p>
        </p:txBody>
      </p:sp>
      <p:pic>
        <p:nvPicPr>
          <p:cNvPr id="7" name="Picture 6">
            <a:extLst>
              <a:ext uri="{FF2B5EF4-FFF2-40B4-BE49-F238E27FC236}">
                <a16:creationId xmlns:a16="http://schemas.microsoft.com/office/drawing/2014/main" id="{DA4D505F-10E7-0240-8F0F-2D5CD4B840EA}"/>
              </a:ext>
            </a:extLst>
          </p:cNvPr>
          <p:cNvPicPr>
            <a:picLocks noChangeAspect="1"/>
          </p:cNvPicPr>
          <p:nvPr/>
        </p:nvPicPr>
        <p:blipFill>
          <a:blip r:embed="rId3"/>
          <a:stretch>
            <a:fillRect/>
          </a:stretch>
        </p:blipFill>
        <p:spPr>
          <a:xfrm>
            <a:off x="6522282" y="2096407"/>
            <a:ext cx="3771900" cy="2273300"/>
          </a:xfrm>
          <a:prstGeom prst="rect">
            <a:avLst/>
          </a:prstGeom>
        </p:spPr>
      </p:pic>
      <p:sp>
        <p:nvSpPr>
          <p:cNvPr id="8" name="TextBox 7">
            <a:extLst>
              <a:ext uri="{FF2B5EF4-FFF2-40B4-BE49-F238E27FC236}">
                <a16:creationId xmlns:a16="http://schemas.microsoft.com/office/drawing/2014/main" id="{C1C95939-7B6C-7E4E-8889-EE388064B935}"/>
              </a:ext>
            </a:extLst>
          </p:cNvPr>
          <p:cNvSpPr txBox="1"/>
          <p:nvPr/>
        </p:nvSpPr>
        <p:spPr>
          <a:xfrm>
            <a:off x="620413" y="3546507"/>
            <a:ext cx="5806974" cy="1477328"/>
          </a:xfrm>
          <a:prstGeom prst="rect">
            <a:avLst/>
          </a:prstGeom>
          <a:noFill/>
        </p:spPr>
        <p:txBody>
          <a:bodyPr wrap="none" rtlCol="0">
            <a:spAutoFit/>
          </a:bodyPr>
          <a:lstStyle/>
          <a:p>
            <a:r>
              <a:rPr lang="en-US" dirty="0"/>
              <a:t>Using </a:t>
            </a:r>
            <a:r>
              <a:rPr lang="en-US" dirty="0" err="1"/>
              <a:t>Tensorboard</a:t>
            </a:r>
            <a:r>
              <a:rPr lang="en-US" dirty="0"/>
              <a:t> to visualize the histograms of  the model </a:t>
            </a:r>
          </a:p>
          <a:p>
            <a:r>
              <a:rPr lang="en-US" dirty="0"/>
              <a:t>helps to optimize model much faster.</a:t>
            </a:r>
          </a:p>
          <a:p>
            <a:endParaRPr lang="en-US" dirty="0"/>
          </a:p>
          <a:p>
            <a:r>
              <a:rPr lang="en-US" dirty="0"/>
              <a:t>It gives you the ability to check the process of learning </a:t>
            </a:r>
          </a:p>
          <a:p>
            <a:r>
              <a:rPr lang="en-US" dirty="0"/>
              <a:t>In each single neuron in all layers of network.</a:t>
            </a:r>
          </a:p>
        </p:txBody>
      </p:sp>
      <p:pic>
        <p:nvPicPr>
          <p:cNvPr id="9" name="Content Placeholder 4">
            <a:extLst>
              <a:ext uri="{FF2B5EF4-FFF2-40B4-BE49-F238E27FC236}">
                <a16:creationId xmlns:a16="http://schemas.microsoft.com/office/drawing/2014/main" id="{C91D8BCD-0D78-364E-95EC-AB1E3B896755}"/>
              </a:ext>
            </a:extLst>
          </p:cNvPr>
          <p:cNvPicPr>
            <a:picLocks noChangeAspect="1"/>
          </p:cNvPicPr>
          <p:nvPr/>
        </p:nvPicPr>
        <p:blipFill>
          <a:blip r:embed="rId4"/>
          <a:stretch>
            <a:fillRect/>
          </a:stretch>
        </p:blipFill>
        <p:spPr>
          <a:xfrm>
            <a:off x="10738306" y="753228"/>
            <a:ext cx="1281111" cy="1080938"/>
          </a:xfrm>
          <a:prstGeom prst="rect">
            <a:avLst/>
          </a:prstGeom>
        </p:spPr>
      </p:pic>
    </p:spTree>
    <p:extLst>
      <p:ext uri="{BB962C8B-B14F-4D97-AF65-F5344CB8AC3E}">
        <p14:creationId xmlns:p14="http://schemas.microsoft.com/office/powerpoint/2010/main" val="1286106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0031AC-3C57-D34E-A4B3-6F0DAEF1EAEC}"/>
              </a:ext>
            </a:extLst>
          </p:cNvPr>
          <p:cNvPicPr>
            <a:picLocks noGrp="1" noChangeAspect="1"/>
          </p:cNvPicPr>
          <p:nvPr>
            <p:ph idx="1"/>
          </p:nvPr>
        </p:nvPicPr>
        <p:blipFill>
          <a:blip r:embed="rId2"/>
          <a:stretch>
            <a:fillRect/>
          </a:stretch>
        </p:blipFill>
        <p:spPr>
          <a:xfrm>
            <a:off x="10738306" y="753228"/>
            <a:ext cx="1281111" cy="1080938"/>
          </a:xfrm>
        </p:spPr>
      </p:pic>
      <p:sp>
        <p:nvSpPr>
          <p:cNvPr id="3" name="Title 2">
            <a:extLst>
              <a:ext uri="{FF2B5EF4-FFF2-40B4-BE49-F238E27FC236}">
                <a16:creationId xmlns:a16="http://schemas.microsoft.com/office/drawing/2014/main" id="{3E907AA1-FC20-4240-A721-48852C49AE02}"/>
              </a:ext>
            </a:extLst>
          </p:cNvPr>
          <p:cNvSpPr>
            <a:spLocks noGrp="1"/>
          </p:cNvSpPr>
          <p:nvPr>
            <p:ph type="title"/>
          </p:nvPr>
        </p:nvSpPr>
        <p:spPr/>
        <p:txBody>
          <a:bodyPr/>
          <a:lstStyle/>
          <a:p>
            <a:r>
              <a:rPr lang="en-US" dirty="0"/>
              <a:t>Recommendation</a:t>
            </a:r>
          </a:p>
        </p:txBody>
      </p:sp>
      <p:sp>
        <p:nvSpPr>
          <p:cNvPr id="6" name="TextBox 5">
            <a:extLst>
              <a:ext uri="{FF2B5EF4-FFF2-40B4-BE49-F238E27FC236}">
                <a16:creationId xmlns:a16="http://schemas.microsoft.com/office/drawing/2014/main" id="{13ED680F-19D2-4A4C-A784-5FDA362F33E4}"/>
              </a:ext>
            </a:extLst>
          </p:cNvPr>
          <p:cNvSpPr txBox="1"/>
          <p:nvPr/>
        </p:nvSpPr>
        <p:spPr>
          <a:xfrm>
            <a:off x="947057" y="2525486"/>
            <a:ext cx="5173211" cy="1754326"/>
          </a:xfrm>
          <a:prstGeom prst="rect">
            <a:avLst/>
          </a:prstGeom>
          <a:noFill/>
        </p:spPr>
        <p:txBody>
          <a:bodyPr wrap="none" rtlCol="0">
            <a:spAutoFit/>
          </a:bodyPr>
          <a:lstStyle/>
          <a:p>
            <a:r>
              <a:rPr lang="en-US" dirty="0"/>
              <a:t>There are other medical imaging techniques including</a:t>
            </a:r>
          </a:p>
          <a:p>
            <a:r>
              <a:rPr lang="en-US" dirty="0"/>
              <a:t>     1. CT (</a:t>
            </a:r>
            <a:r>
              <a:rPr lang="en-US" i="1" dirty="0"/>
              <a:t>Computed Tomography</a:t>
            </a:r>
            <a:r>
              <a:rPr lang="en-US" dirty="0"/>
              <a:t>) Scan</a:t>
            </a:r>
          </a:p>
          <a:p>
            <a:r>
              <a:rPr lang="en-US" dirty="0"/>
              <a:t>     2. PET (</a:t>
            </a:r>
            <a:r>
              <a:rPr lang="en-US" i="1" dirty="0"/>
              <a:t>Positron Emission Tomography</a:t>
            </a:r>
            <a:r>
              <a:rPr lang="en-US" dirty="0"/>
              <a:t>) Scan </a:t>
            </a:r>
          </a:p>
          <a:p>
            <a:endParaRPr lang="en-US" dirty="0"/>
          </a:p>
          <a:p>
            <a:r>
              <a:rPr lang="en-US" dirty="0"/>
              <a:t>A combination PET-CT scan produces 3D images for </a:t>
            </a:r>
          </a:p>
          <a:p>
            <a:r>
              <a:rPr lang="en-US" dirty="0"/>
              <a:t>a more accurate diagnosis.</a:t>
            </a:r>
          </a:p>
        </p:txBody>
      </p:sp>
      <p:pic>
        <p:nvPicPr>
          <p:cNvPr id="8" name="Picture 7">
            <a:extLst>
              <a:ext uri="{FF2B5EF4-FFF2-40B4-BE49-F238E27FC236}">
                <a16:creationId xmlns:a16="http://schemas.microsoft.com/office/drawing/2014/main" id="{2DD8329E-C5B7-3F40-87CC-F9FB3D32D42E}"/>
              </a:ext>
            </a:extLst>
          </p:cNvPr>
          <p:cNvPicPr>
            <a:picLocks noChangeAspect="1"/>
          </p:cNvPicPr>
          <p:nvPr/>
        </p:nvPicPr>
        <p:blipFill>
          <a:blip r:embed="rId3"/>
          <a:stretch>
            <a:fillRect/>
          </a:stretch>
        </p:blipFill>
        <p:spPr>
          <a:xfrm>
            <a:off x="9351413" y="3615572"/>
            <a:ext cx="2077442" cy="2438312"/>
          </a:xfrm>
          <a:prstGeom prst="rect">
            <a:avLst/>
          </a:prstGeom>
        </p:spPr>
      </p:pic>
      <p:pic>
        <p:nvPicPr>
          <p:cNvPr id="12" name="Picture 11">
            <a:extLst>
              <a:ext uri="{FF2B5EF4-FFF2-40B4-BE49-F238E27FC236}">
                <a16:creationId xmlns:a16="http://schemas.microsoft.com/office/drawing/2014/main" id="{AB91741D-668A-1143-BC38-FBB02F3C1EA0}"/>
              </a:ext>
            </a:extLst>
          </p:cNvPr>
          <p:cNvPicPr>
            <a:picLocks noChangeAspect="1"/>
          </p:cNvPicPr>
          <p:nvPr/>
        </p:nvPicPr>
        <p:blipFill>
          <a:blip r:embed="rId4"/>
          <a:stretch>
            <a:fillRect/>
          </a:stretch>
        </p:blipFill>
        <p:spPr>
          <a:xfrm>
            <a:off x="5650721" y="4834728"/>
            <a:ext cx="1803400" cy="2023272"/>
          </a:xfrm>
          <a:prstGeom prst="rect">
            <a:avLst/>
          </a:prstGeom>
        </p:spPr>
      </p:pic>
      <p:pic>
        <p:nvPicPr>
          <p:cNvPr id="14" name="Picture 13">
            <a:extLst>
              <a:ext uri="{FF2B5EF4-FFF2-40B4-BE49-F238E27FC236}">
                <a16:creationId xmlns:a16="http://schemas.microsoft.com/office/drawing/2014/main" id="{D04315A4-3A0A-7E40-AA74-7E4E63FA36D3}"/>
              </a:ext>
            </a:extLst>
          </p:cNvPr>
          <p:cNvPicPr>
            <a:picLocks noChangeAspect="1"/>
          </p:cNvPicPr>
          <p:nvPr/>
        </p:nvPicPr>
        <p:blipFill>
          <a:blip r:embed="rId5"/>
          <a:stretch>
            <a:fillRect/>
          </a:stretch>
        </p:blipFill>
        <p:spPr>
          <a:xfrm>
            <a:off x="7995482" y="2011999"/>
            <a:ext cx="2298700" cy="1625600"/>
          </a:xfrm>
          <a:prstGeom prst="rect">
            <a:avLst/>
          </a:prstGeom>
        </p:spPr>
      </p:pic>
      <p:pic>
        <p:nvPicPr>
          <p:cNvPr id="16" name="Picture 15">
            <a:extLst>
              <a:ext uri="{FF2B5EF4-FFF2-40B4-BE49-F238E27FC236}">
                <a16:creationId xmlns:a16="http://schemas.microsoft.com/office/drawing/2014/main" id="{D50C325E-810A-924C-A9D7-271E3E5EDD21}"/>
              </a:ext>
            </a:extLst>
          </p:cNvPr>
          <p:cNvPicPr>
            <a:picLocks noChangeAspect="1"/>
          </p:cNvPicPr>
          <p:nvPr/>
        </p:nvPicPr>
        <p:blipFill>
          <a:blip r:embed="rId6"/>
          <a:stretch>
            <a:fillRect/>
          </a:stretch>
        </p:blipFill>
        <p:spPr>
          <a:xfrm>
            <a:off x="7454121" y="3637599"/>
            <a:ext cx="1892300" cy="2044700"/>
          </a:xfrm>
          <a:prstGeom prst="rect">
            <a:avLst/>
          </a:prstGeom>
        </p:spPr>
      </p:pic>
    </p:spTree>
    <p:extLst>
      <p:ext uri="{BB962C8B-B14F-4D97-AF65-F5344CB8AC3E}">
        <p14:creationId xmlns:p14="http://schemas.microsoft.com/office/powerpoint/2010/main" val="235964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9A6180-2B48-7140-B27E-2ABBA39F3988}"/>
              </a:ext>
            </a:extLst>
          </p:cNvPr>
          <p:cNvSpPr>
            <a:spLocks noGrp="1"/>
          </p:cNvSpPr>
          <p:nvPr>
            <p:ph type="title"/>
          </p:nvPr>
        </p:nvSpPr>
        <p:spPr/>
        <p:txBody>
          <a:bodyPr/>
          <a:lstStyle/>
          <a:p>
            <a:pPr algn="ctr"/>
            <a:r>
              <a:rPr lang="en-US" dirty="0"/>
              <a:t>Thank You!</a:t>
            </a:r>
          </a:p>
        </p:txBody>
      </p:sp>
      <p:sp>
        <p:nvSpPr>
          <p:cNvPr id="7" name="TextBox 6">
            <a:extLst>
              <a:ext uri="{FF2B5EF4-FFF2-40B4-BE49-F238E27FC236}">
                <a16:creationId xmlns:a16="http://schemas.microsoft.com/office/drawing/2014/main" id="{F2E8A402-93F8-FD4F-9992-45BCD46BE4AA}"/>
              </a:ext>
            </a:extLst>
          </p:cNvPr>
          <p:cNvSpPr txBox="1"/>
          <p:nvPr/>
        </p:nvSpPr>
        <p:spPr>
          <a:xfrm>
            <a:off x="522514" y="6052457"/>
            <a:ext cx="3783408" cy="369332"/>
          </a:xfrm>
          <a:prstGeom prst="rect">
            <a:avLst/>
          </a:prstGeom>
          <a:noFill/>
        </p:spPr>
        <p:txBody>
          <a:bodyPr wrap="none" rtlCol="0">
            <a:spAutoFit/>
          </a:bodyPr>
          <a:lstStyle/>
          <a:p>
            <a:r>
              <a:rPr lang="en-US" dirty="0"/>
              <a:t>E-mail: </a:t>
            </a:r>
            <a:r>
              <a:rPr lang="en-US" i="1" dirty="0"/>
              <a:t>ali.mahzoon.1989@gmail.com</a:t>
            </a:r>
          </a:p>
        </p:txBody>
      </p:sp>
      <p:pic>
        <p:nvPicPr>
          <p:cNvPr id="9" name="Picture 8">
            <a:extLst>
              <a:ext uri="{FF2B5EF4-FFF2-40B4-BE49-F238E27FC236}">
                <a16:creationId xmlns:a16="http://schemas.microsoft.com/office/drawing/2014/main" id="{94FB2FAA-39F0-1044-8C0D-5530E6ADA1EB}"/>
              </a:ext>
            </a:extLst>
          </p:cNvPr>
          <p:cNvPicPr>
            <a:picLocks noChangeAspect="1"/>
          </p:cNvPicPr>
          <p:nvPr/>
        </p:nvPicPr>
        <p:blipFill>
          <a:blip r:embed="rId2"/>
          <a:stretch>
            <a:fillRect/>
          </a:stretch>
        </p:blipFill>
        <p:spPr>
          <a:xfrm>
            <a:off x="10728779" y="2796306"/>
            <a:ext cx="1180193" cy="1237965"/>
          </a:xfrm>
          <a:prstGeom prst="rect">
            <a:avLst/>
          </a:prstGeom>
        </p:spPr>
      </p:pic>
    </p:spTree>
    <p:extLst>
      <p:ext uri="{BB962C8B-B14F-4D97-AF65-F5344CB8AC3E}">
        <p14:creationId xmlns:p14="http://schemas.microsoft.com/office/powerpoint/2010/main" val="696367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A3B9-B03D-0F4A-B87E-B5A57E836CD6}"/>
              </a:ext>
            </a:extLst>
          </p:cNvPr>
          <p:cNvSpPr>
            <a:spLocks noGrp="1"/>
          </p:cNvSpPr>
          <p:nvPr>
            <p:ph type="title"/>
          </p:nvPr>
        </p:nvSpPr>
        <p:spPr>
          <a:xfrm>
            <a:off x="680321" y="753228"/>
            <a:ext cx="9613861" cy="1080938"/>
          </a:xfrm>
        </p:spPr>
        <p:txBody>
          <a:bodyPr/>
          <a:lstStyle/>
          <a:p>
            <a:r>
              <a:rPr lang="en-US" dirty="0"/>
              <a:t>Overview</a:t>
            </a:r>
          </a:p>
        </p:txBody>
      </p:sp>
      <p:sp>
        <p:nvSpPr>
          <p:cNvPr id="3" name="Content Placeholder 2">
            <a:extLst>
              <a:ext uri="{FF2B5EF4-FFF2-40B4-BE49-F238E27FC236}">
                <a16:creationId xmlns:a16="http://schemas.microsoft.com/office/drawing/2014/main" id="{0D5AB84E-F562-A142-8E37-6AE4F0E40580}"/>
              </a:ext>
            </a:extLst>
          </p:cNvPr>
          <p:cNvSpPr>
            <a:spLocks noGrp="1"/>
          </p:cNvSpPr>
          <p:nvPr>
            <p:ph idx="1"/>
          </p:nvPr>
        </p:nvSpPr>
        <p:spPr>
          <a:xfrm>
            <a:off x="680321" y="2079172"/>
            <a:ext cx="9613861" cy="3944103"/>
          </a:xfrm>
        </p:spPr>
        <p:txBody>
          <a:bodyPr>
            <a:normAutofit/>
          </a:bodyPr>
          <a:lstStyle/>
          <a:p>
            <a:pPr algn="just"/>
            <a:r>
              <a:rPr lang="en-US" sz="1800" dirty="0"/>
              <a:t>A Brain tumor is considered as one of the aggressive diseases, among children and adults. Every year, around 12,000 people are diagnosed with a brain tumor. The 5-year survival rate for people with a cancerous brain or CNS tumor is approximately 34 percent for men and 36 percent for women. </a:t>
            </a:r>
          </a:p>
          <a:p>
            <a:pPr algn="just"/>
            <a:endParaRPr lang="en-US" sz="1800" dirty="0"/>
          </a:p>
          <a:p>
            <a:pPr algn="just"/>
            <a:r>
              <a:rPr lang="en-US" sz="1800" dirty="0"/>
              <a:t>The best technique to detect brain tumors is Magnetic Resonance Imaging (MRI). These images are examined by the radiologist. A manual examination can be error-prone due to the level of complexities involved in brain tumors and their properties.</a:t>
            </a:r>
          </a:p>
          <a:p>
            <a:pPr algn="just"/>
            <a:endParaRPr lang="en-US" sz="1800" dirty="0"/>
          </a:p>
          <a:p>
            <a:pPr algn="just"/>
            <a:r>
              <a:rPr lang="en-US" sz="1800" dirty="0"/>
              <a:t>Hence, proposing a system performing detection and classification by using Deep Learning Algorithms using Convolutional Neural Network (CNN), Artificial Neural Network (ANN), and Transfer Learning (TL) would be helpful to doctors all around the world.</a:t>
            </a:r>
          </a:p>
        </p:txBody>
      </p:sp>
      <p:pic>
        <p:nvPicPr>
          <p:cNvPr id="5" name="Picture 4">
            <a:extLst>
              <a:ext uri="{FF2B5EF4-FFF2-40B4-BE49-F238E27FC236}">
                <a16:creationId xmlns:a16="http://schemas.microsoft.com/office/drawing/2014/main" id="{99AAAD83-B165-C247-8F75-C2DFF4640397}"/>
              </a:ext>
            </a:extLst>
          </p:cNvPr>
          <p:cNvPicPr>
            <a:picLocks noChangeAspect="1"/>
          </p:cNvPicPr>
          <p:nvPr/>
        </p:nvPicPr>
        <p:blipFill>
          <a:blip r:embed="rId2"/>
          <a:stretch>
            <a:fillRect/>
          </a:stretch>
        </p:blipFill>
        <p:spPr>
          <a:xfrm>
            <a:off x="10654296" y="660057"/>
            <a:ext cx="1537704" cy="1174109"/>
          </a:xfrm>
          <a:prstGeom prst="rect">
            <a:avLst/>
          </a:prstGeom>
        </p:spPr>
      </p:pic>
    </p:spTree>
    <p:extLst>
      <p:ext uri="{BB962C8B-B14F-4D97-AF65-F5344CB8AC3E}">
        <p14:creationId xmlns:p14="http://schemas.microsoft.com/office/powerpoint/2010/main" val="1921436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1EC807-F9B8-0C40-B928-5EFD0B5CD9BD}"/>
              </a:ext>
            </a:extLst>
          </p:cNvPr>
          <p:cNvSpPr>
            <a:spLocks noGrp="1"/>
          </p:cNvSpPr>
          <p:nvPr>
            <p:ph idx="1"/>
          </p:nvPr>
        </p:nvSpPr>
        <p:spPr>
          <a:xfrm>
            <a:off x="680321" y="2336872"/>
            <a:ext cx="10259822" cy="4357841"/>
          </a:xfrm>
        </p:spPr>
        <p:txBody>
          <a:bodyPr>
            <a:normAutofit/>
          </a:bodyPr>
          <a:lstStyle/>
          <a:p>
            <a:r>
              <a:rPr lang="en-US" sz="1800" dirty="0">
                <a:latin typeface="Times New Roman" panose="02020603050405020304" pitchFamily="18" charset="0"/>
                <a:cs typeface="Times New Roman" panose="02020603050405020304" pitchFamily="18" charset="0"/>
              </a:rPr>
              <a:t>I used a provided dataset by Kaggle </a:t>
            </a:r>
          </a:p>
          <a:p>
            <a:r>
              <a:rPr lang="en-US" sz="1800" dirty="0">
                <a:latin typeface="Times New Roman" panose="02020603050405020304" pitchFamily="18" charset="0"/>
                <a:cs typeface="Times New Roman" panose="02020603050405020304" pitchFamily="18" charset="0"/>
              </a:rPr>
              <a:t>In this dataset we are dealing with 3264 images</a:t>
            </a:r>
          </a:p>
          <a:p>
            <a:r>
              <a:rPr lang="en-US" sz="1800" dirty="0">
                <a:latin typeface="Times New Roman" panose="02020603050405020304" pitchFamily="18" charset="0"/>
                <a:cs typeface="Times New Roman" panose="02020603050405020304" pitchFamily="18" charset="0"/>
              </a:rPr>
              <a:t>Created a multiclass model to classify these images into 4 classes.</a:t>
            </a:r>
          </a:p>
          <a:p>
            <a:pPr marL="0" indent="0" algn="just">
              <a:buNone/>
            </a:pPr>
            <a:r>
              <a:rPr lang="en-US" sz="1600" dirty="0">
                <a:latin typeface="Times New Roman" panose="02020603050405020304" pitchFamily="18" charset="0"/>
                <a:cs typeface="Times New Roman" panose="02020603050405020304" pitchFamily="18" charset="0"/>
              </a:rPr>
              <a:t>         1.  Glioma</a:t>
            </a:r>
          </a:p>
          <a:p>
            <a:pPr marL="0" indent="0" algn="just">
              <a:buNone/>
            </a:pPr>
            <a:r>
              <a:rPr lang="en-US" sz="1600" dirty="0">
                <a:latin typeface="Times New Roman" panose="02020603050405020304" pitchFamily="18" charset="0"/>
                <a:cs typeface="Times New Roman" panose="02020603050405020304" pitchFamily="18" charset="0"/>
              </a:rPr>
              <a:t>         2. Meningioma</a:t>
            </a:r>
          </a:p>
          <a:p>
            <a:pPr marL="0" indent="0" algn="just">
              <a:buNone/>
            </a:pPr>
            <a:r>
              <a:rPr lang="en-US" sz="1600" dirty="0">
                <a:latin typeface="Times New Roman" panose="02020603050405020304" pitchFamily="18" charset="0"/>
                <a:cs typeface="Times New Roman" panose="02020603050405020304" pitchFamily="18" charset="0"/>
              </a:rPr>
              <a:t>         3. No Tumor</a:t>
            </a:r>
          </a:p>
          <a:p>
            <a:pPr marL="0" indent="0" algn="just">
              <a:buNone/>
            </a:pPr>
            <a:r>
              <a:rPr lang="en-US" sz="1600" dirty="0">
                <a:latin typeface="Times New Roman" panose="02020603050405020304" pitchFamily="18" charset="0"/>
                <a:cs typeface="Times New Roman" panose="02020603050405020304" pitchFamily="18" charset="0"/>
              </a:rPr>
              <a:t>         4. Pituitary</a:t>
            </a:r>
          </a:p>
        </p:txBody>
      </p:sp>
      <p:sp>
        <p:nvSpPr>
          <p:cNvPr id="3" name="Title 2">
            <a:extLst>
              <a:ext uri="{FF2B5EF4-FFF2-40B4-BE49-F238E27FC236}">
                <a16:creationId xmlns:a16="http://schemas.microsoft.com/office/drawing/2014/main" id="{00D4DB8A-7E59-2C47-875E-8F9B34C9D60E}"/>
              </a:ext>
            </a:extLst>
          </p:cNvPr>
          <p:cNvSpPr>
            <a:spLocks noGrp="1"/>
          </p:cNvSpPr>
          <p:nvPr>
            <p:ph type="title"/>
          </p:nvPr>
        </p:nvSpPr>
        <p:spPr/>
        <p:txBody>
          <a:bodyPr/>
          <a:lstStyle/>
          <a:p>
            <a:r>
              <a:rPr lang="en-US" dirty="0"/>
              <a:t>Dataset</a:t>
            </a:r>
          </a:p>
        </p:txBody>
      </p:sp>
      <p:pic>
        <p:nvPicPr>
          <p:cNvPr id="5" name="Picture 4">
            <a:extLst>
              <a:ext uri="{FF2B5EF4-FFF2-40B4-BE49-F238E27FC236}">
                <a16:creationId xmlns:a16="http://schemas.microsoft.com/office/drawing/2014/main" id="{73377CBC-E74C-B346-8AF6-6C9D9AC998C6}"/>
              </a:ext>
            </a:extLst>
          </p:cNvPr>
          <p:cNvPicPr>
            <a:picLocks noChangeAspect="1"/>
          </p:cNvPicPr>
          <p:nvPr/>
        </p:nvPicPr>
        <p:blipFill>
          <a:blip r:embed="rId2"/>
          <a:stretch>
            <a:fillRect/>
          </a:stretch>
        </p:blipFill>
        <p:spPr>
          <a:xfrm>
            <a:off x="3371850" y="3658508"/>
            <a:ext cx="7973857" cy="2894693"/>
          </a:xfrm>
          <a:prstGeom prst="rect">
            <a:avLst/>
          </a:prstGeom>
        </p:spPr>
      </p:pic>
      <p:pic>
        <p:nvPicPr>
          <p:cNvPr id="7" name="Picture 6">
            <a:extLst>
              <a:ext uri="{FF2B5EF4-FFF2-40B4-BE49-F238E27FC236}">
                <a16:creationId xmlns:a16="http://schemas.microsoft.com/office/drawing/2014/main" id="{A7D60F59-7197-5D47-84D3-361B24F79880}"/>
              </a:ext>
            </a:extLst>
          </p:cNvPr>
          <p:cNvPicPr>
            <a:picLocks noChangeAspect="1"/>
          </p:cNvPicPr>
          <p:nvPr/>
        </p:nvPicPr>
        <p:blipFill>
          <a:blip r:embed="rId3"/>
          <a:stretch>
            <a:fillRect/>
          </a:stretch>
        </p:blipFill>
        <p:spPr>
          <a:xfrm>
            <a:off x="10586713" y="753228"/>
            <a:ext cx="1517987" cy="1176276"/>
          </a:xfrm>
          <a:prstGeom prst="rect">
            <a:avLst/>
          </a:prstGeom>
        </p:spPr>
      </p:pic>
    </p:spTree>
    <p:extLst>
      <p:ext uri="{BB962C8B-B14F-4D97-AF65-F5344CB8AC3E}">
        <p14:creationId xmlns:p14="http://schemas.microsoft.com/office/powerpoint/2010/main" val="1567214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6CE4981-BFAA-4845-A755-CCC086CF021F}"/>
              </a:ext>
            </a:extLst>
          </p:cNvPr>
          <p:cNvPicPr>
            <a:picLocks noGrp="1" noChangeAspect="1"/>
          </p:cNvPicPr>
          <p:nvPr>
            <p:ph idx="1"/>
          </p:nvPr>
        </p:nvPicPr>
        <p:blipFill>
          <a:blip r:embed="rId2"/>
          <a:stretch>
            <a:fillRect/>
          </a:stretch>
        </p:blipFill>
        <p:spPr>
          <a:xfrm>
            <a:off x="1360307" y="2412998"/>
            <a:ext cx="3215571" cy="3160487"/>
          </a:xfrm>
        </p:spPr>
      </p:pic>
      <p:sp>
        <p:nvSpPr>
          <p:cNvPr id="3" name="Title 2">
            <a:extLst>
              <a:ext uri="{FF2B5EF4-FFF2-40B4-BE49-F238E27FC236}">
                <a16:creationId xmlns:a16="http://schemas.microsoft.com/office/drawing/2014/main" id="{F41BC622-52A6-064B-AFBB-A30564A40179}"/>
              </a:ext>
            </a:extLst>
          </p:cNvPr>
          <p:cNvSpPr>
            <a:spLocks noGrp="1"/>
          </p:cNvSpPr>
          <p:nvPr>
            <p:ph type="title"/>
          </p:nvPr>
        </p:nvSpPr>
        <p:spPr/>
        <p:txBody>
          <a:bodyPr/>
          <a:lstStyle/>
          <a:p>
            <a:r>
              <a:rPr lang="en-US" dirty="0"/>
              <a:t>Examples Of Data</a:t>
            </a:r>
          </a:p>
        </p:txBody>
      </p:sp>
      <p:pic>
        <p:nvPicPr>
          <p:cNvPr id="7" name="Picture 6">
            <a:extLst>
              <a:ext uri="{FF2B5EF4-FFF2-40B4-BE49-F238E27FC236}">
                <a16:creationId xmlns:a16="http://schemas.microsoft.com/office/drawing/2014/main" id="{29A0685A-843E-B34A-925C-1DFD43979157}"/>
              </a:ext>
            </a:extLst>
          </p:cNvPr>
          <p:cNvPicPr>
            <a:picLocks noChangeAspect="1"/>
          </p:cNvPicPr>
          <p:nvPr/>
        </p:nvPicPr>
        <p:blipFill>
          <a:blip r:embed="rId3"/>
          <a:stretch>
            <a:fillRect/>
          </a:stretch>
        </p:blipFill>
        <p:spPr>
          <a:xfrm>
            <a:off x="6443766" y="2412998"/>
            <a:ext cx="3215571" cy="3160488"/>
          </a:xfrm>
          <a:prstGeom prst="rect">
            <a:avLst/>
          </a:prstGeom>
        </p:spPr>
      </p:pic>
      <p:sp>
        <p:nvSpPr>
          <p:cNvPr id="8" name="TextBox 7">
            <a:extLst>
              <a:ext uri="{FF2B5EF4-FFF2-40B4-BE49-F238E27FC236}">
                <a16:creationId xmlns:a16="http://schemas.microsoft.com/office/drawing/2014/main" id="{4D08B2CD-2B64-3B44-A911-DFD974AE55FA}"/>
              </a:ext>
            </a:extLst>
          </p:cNvPr>
          <p:cNvSpPr txBox="1"/>
          <p:nvPr/>
        </p:nvSpPr>
        <p:spPr>
          <a:xfrm>
            <a:off x="4575878" y="5704662"/>
            <a:ext cx="1872343" cy="800219"/>
          </a:xfrm>
          <a:prstGeom prst="rect">
            <a:avLst/>
          </a:prstGeom>
          <a:noFill/>
        </p:spPr>
        <p:txBody>
          <a:bodyPr wrap="square" rtlCol="0">
            <a:spAutoFit/>
          </a:bodyPr>
          <a:lstStyle/>
          <a:p>
            <a:r>
              <a:rPr lang="en-US" dirty="0"/>
              <a:t>Glioma Tumor</a:t>
            </a:r>
          </a:p>
          <a:p>
            <a:r>
              <a:rPr lang="en-US" sz="1400" dirty="0"/>
              <a:t>Different Scans</a:t>
            </a:r>
          </a:p>
          <a:p>
            <a:r>
              <a:rPr lang="en-US" sz="1400" dirty="0"/>
              <a:t>Different views</a:t>
            </a:r>
          </a:p>
        </p:txBody>
      </p:sp>
      <p:pic>
        <p:nvPicPr>
          <p:cNvPr id="12" name="Picture 11">
            <a:extLst>
              <a:ext uri="{FF2B5EF4-FFF2-40B4-BE49-F238E27FC236}">
                <a16:creationId xmlns:a16="http://schemas.microsoft.com/office/drawing/2014/main" id="{0FF34750-0AC9-7840-9E01-8AFEAD2BC870}"/>
              </a:ext>
            </a:extLst>
          </p:cNvPr>
          <p:cNvPicPr>
            <a:picLocks noChangeAspect="1"/>
          </p:cNvPicPr>
          <p:nvPr/>
        </p:nvPicPr>
        <p:blipFill>
          <a:blip r:embed="rId4"/>
          <a:stretch>
            <a:fillRect/>
          </a:stretch>
        </p:blipFill>
        <p:spPr>
          <a:xfrm>
            <a:off x="10677902" y="654615"/>
            <a:ext cx="1377119" cy="1278164"/>
          </a:xfrm>
          <a:prstGeom prst="rect">
            <a:avLst/>
          </a:prstGeom>
        </p:spPr>
      </p:pic>
    </p:spTree>
    <p:extLst>
      <p:ext uri="{BB962C8B-B14F-4D97-AF65-F5344CB8AC3E}">
        <p14:creationId xmlns:p14="http://schemas.microsoft.com/office/powerpoint/2010/main" val="3520383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DAB62F-7A08-484B-BA79-21B6961005C5}"/>
              </a:ext>
            </a:extLst>
          </p:cNvPr>
          <p:cNvSpPr>
            <a:spLocks noGrp="1"/>
          </p:cNvSpPr>
          <p:nvPr>
            <p:ph type="title"/>
          </p:nvPr>
        </p:nvSpPr>
        <p:spPr/>
        <p:txBody>
          <a:bodyPr/>
          <a:lstStyle/>
          <a:p>
            <a:r>
              <a:rPr lang="en-US" dirty="0"/>
              <a:t>Examples Of Data</a:t>
            </a:r>
          </a:p>
        </p:txBody>
      </p:sp>
      <p:pic>
        <p:nvPicPr>
          <p:cNvPr id="4" name="Content Placeholder 3">
            <a:extLst>
              <a:ext uri="{FF2B5EF4-FFF2-40B4-BE49-F238E27FC236}">
                <a16:creationId xmlns:a16="http://schemas.microsoft.com/office/drawing/2014/main" id="{B49CBA77-EC3B-C749-B0E9-7880DD07FB9B}"/>
              </a:ext>
            </a:extLst>
          </p:cNvPr>
          <p:cNvPicPr>
            <a:picLocks noGrp="1" noChangeAspect="1"/>
          </p:cNvPicPr>
          <p:nvPr>
            <p:ph idx="1"/>
          </p:nvPr>
        </p:nvPicPr>
        <p:blipFill>
          <a:blip r:embed="rId2"/>
          <a:stretch>
            <a:fillRect/>
          </a:stretch>
        </p:blipFill>
        <p:spPr>
          <a:xfrm>
            <a:off x="680321" y="2271487"/>
            <a:ext cx="3252818" cy="3508828"/>
          </a:xfrm>
          <a:prstGeom prst="rect">
            <a:avLst/>
          </a:prstGeom>
        </p:spPr>
      </p:pic>
      <p:pic>
        <p:nvPicPr>
          <p:cNvPr id="6" name="Picture 5">
            <a:extLst>
              <a:ext uri="{FF2B5EF4-FFF2-40B4-BE49-F238E27FC236}">
                <a16:creationId xmlns:a16="http://schemas.microsoft.com/office/drawing/2014/main" id="{5B9BFDF7-4867-5D40-9C79-2A3F45B53BDD}"/>
              </a:ext>
            </a:extLst>
          </p:cNvPr>
          <p:cNvPicPr>
            <a:picLocks noChangeAspect="1"/>
          </p:cNvPicPr>
          <p:nvPr/>
        </p:nvPicPr>
        <p:blipFill>
          <a:blip r:embed="rId3"/>
          <a:stretch>
            <a:fillRect/>
          </a:stretch>
        </p:blipFill>
        <p:spPr>
          <a:xfrm>
            <a:off x="4162860" y="2271485"/>
            <a:ext cx="3252818" cy="3508829"/>
          </a:xfrm>
          <a:prstGeom prst="rect">
            <a:avLst/>
          </a:prstGeom>
        </p:spPr>
      </p:pic>
      <p:pic>
        <p:nvPicPr>
          <p:cNvPr id="8" name="Picture 7">
            <a:extLst>
              <a:ext uri="{FF2B5EF4-FFF2-40B4-BE49-F238E27FC236}">
                <a16:creationId xmlns:a16="http://schemas.microsoft.com/office/drawing/2014/main" id="{DADD88BD-8125-BC44-951E-CD13FDAC9BC1}"/>
              </a:ext>
            </a:extLst>
          </p:cNvPr>
          <p:cNvPicPr>
            <a:picLocks noChangeAspect="1"/>
          </p:cNvPicPr>
          <p:nvPr/>
        </p:nvPicPr>
        <p:blipFill>
          <a:blip r:embed="rId4"/>
          <a:stretch>
            <a:fillRect/>
          </a:stretch>
        </p:blipFill>
        <p:spPr>
          <a:xfrm>
            <a:off x="7645400" y="2271486"/>
            <a:ext cx="3252818" cy="3508829"/>
          </a:xfrm>
          <a:prstGeom prst="rect">
            <a:avLst/>
          </a:prstGeom>
        </p:spPr>
      </p:pic>
      <p:sp>
        <p:nvSpPr>
          <p:cNvPr id="9" name="TextBox 8">
            <a:extLst>
              <a:ext uri="{FF2B5EF4-FFF2-40B4-BE49-F238E27FC236}">
                <a16:creationId xmlns:a16="http://schemas.microsoft.com/office/drawing/2014/main" id="{D436810A-5D1E-5247-B124-6C74227D7BDF}"/>
              </a:ext>
            </a:extLst>
          </p:cNvPr>
          <p:cNvSpPr txBox="1"/>
          <p:nvPr/>
        </p:nvSpPr>
        <p:spPr>
          <a:xfrm>
            <a:off x="4055165" y="5780314"/>
            <a:ext cx="2038250" cy="1077218"/>
          </a:xfrm>
          <a:prstGeom prst="rect">
            <a:avLst/>
          </a:prstGeom>
          <a:noFill/>
        </p:spPr>
        <p:txBody>
          <a:bodyPr wrap="none" rtlCol="0">
            <a:spAutoFit/>
          </a:bodyPr>
          <a:lstStyle/>
          <a:p>
            <a:r>
              <a:rPr lang="en-US" dirty="0"/>
              <a:t>Meningioma Tumor</a:t>
            </a:r>
          </a:p>
          <a:p>
            <a:r>
              <a:rPr lang="en-US" sz="1400" dirty="0"/>
              <a:t>Different Scans</a:t>
            </a:r>
          </a:p>
          <a:p>
            <a:r>
              <a:rPr lang="en-US" sz="1400" dirty="0"/>
              <a:t>Different views</a:t>
            </a:r>
          </a:p>
          <a:p>
            <a:endParaRPr lang="en-US" dirty="0"/>
          </a:p>
        </p:txBody>
      </p:sp>
      <p:pic>
        <p:nvPicPr>
          <p:cNvPr id="11" name="Picture 10">
            <a:extLst>
              <a:ext uri="{FF2B5EF4-FFF2-40B4-BE49-F238E27FC236}">
                <a16:creationId xmlns:a16="http://schemas.microsoft.com/office/drawing/2014/main" id="{1253E17C-D2AB-D04D-BC11-65B6D14F990F}"/>
              </a:ext>
            </a:extLst>
          </p:cNvPr>
          <p:cNvPicPr>
            <a:picLocks noChangeAspect="1"/>
          </p:cNvPicPr>
          <p:nvPr/>
        </p:nvPicPr>
        <p:blipFill>
          <a:blip r:embed="rId5"/>
          <a:stretch>
            <a:fillRect/>
          </a:stretch>
        </p:blipFill>
        <p:spPr>
          <a:xfrm>
            <a:off x="10594690" y="753229"/>
            <a:ext cx="1597310" cy="1080938"/>
          </a:xfrm>
          <a:prstGeom prst="rect">
            <a:avLst/>
          </a:prstGeom>
        </p:spPr>
      </p:pic>
    </p:spTree>
    <p:extLst>
      <p:ext uri="{BB962C8B-B14F-4D97-AF65-F5344CB8AC3E}">
        <p14:creationId xmlns:p14="http://schemas.microsoft.com/office/powerpoint/2010/main" val="1407132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CED9FC-A9AA-F04A-B348-8FD7D2EE258B}"/>
              </a:ext>
            </a:extLst>
          </p:cNvPr>
          <p:cNvPicPr>
            <a:picLocks noGrp="1" noChangeAspect="1"/>
          </p:cNvPicPr>
          <p:nvPr>
            <p:ph idx="1"/>
          </p:nvPr>
        </p:nvPicPr>
        <p:blipFill>
          <a:blip r:embed="rId2"/>
          <a:stretch>
            <a:fillRect/>
          </a:stretch>
        </p:blipFill>
        <p:spPr>
          <a:xfrm>
            <a:off x="7414630" y="2414890"/>
            <a:ext cx="2879552" cy="2995310"/>
          </a:xfrm>
        </p:spPr>
      </p:pic>
      <p:sp>
        <p:nvSpPr>
          <p:cNvPr id="3" name="Title 2">
            <a:extLst>
              <a:ext uri="{FF2B5EF4-FFF2-40B4-BE49-F238E27FC236}">
                <a16:creationId xmlns:a16="http://schemas.microsoft.com/office/drawing/2014/main" id="{71DFC16B-9AC7-FA46-B53A-2CEFB2022F74}"/>
              </a:ext>
            </a:extLst>
          </p:cNvPr>
          <p:cNvSpPr>
            <a:spLocks noGrp="1"/>
          </p:cNvSpPr>
          <p:nvPr>
            <p:ph type="title"/>
          </p:nvPr>
        </p:nvSpPr>
        <p:spPr/>
        <p:txBody>
          <a:bodyPr/>
          <a:lstStyle/>
          <a:p>
            <a:r>
              <a:rPr lang="en-US" dirty="0"/>
              <a:t>Examples Of Data</a:t>
            </a:r>
          </a:p>
        </p:txBody>
      </p:sp>
      <p:pic>
        <p:nvPicPr>
          <p:cNvPr id="7" name="Picture 6">
            <a:extLst>
              <a:ext uri="{FF2B5EF4-FFF2-40B4-BE49-F238E27FC236}">
                <a16:creationId xmlns:a16="http://schemas.microsoft.com/office/drawing/2014/main" id="{E237E472-E923-1841-8910-A90BB96FE14A}"/>
              </a:ext>
            </a:extLst>
          </p:cNvPr>
          <p:cNvPicPr>
            <a:picLocks noChangeAspect="1"/>
          </p:cNvPicPr>
          <p:nvPr/>
        </p:nvPicPr>
        <p:blipFill>
          <a:blip r:embed="rId3"/>
          <a:stretch>
            <a:fillRect/>
          </a:stretch>
        </p:blipFill>
        <p:spPr>
          <a:xfrm>
            <a:off x="4123668" y="2414890"/>
            <a:ext cx="2940286" cy="2995310"/>
          </a:xfrm>
          <a:prstGeom prst="rect">
            <a:avLst/>
          </a:prstGeom>
        </p:spPr>
      </p:pic>
      <p:pic>
        <p:nvPicPr>
          <p:cNvPr id="9" name="Picture 8">
            <a:extLst>
              <a:ext uri="{FF2B5EF4-FFF2-40B4-BE49-F238E27FC236}">
                <a16:creationId xmlns:a16="http://schemas.microsoft.com/office/drawing/2014/main" id="{2478AAD1-A65B-2045-88E9-1F344BCDB575}"/>
              </a:ext>
            </a:extLst>
          </p:cNvPr>
          <p:cNvPicPr>
            <a:picLocks noChangeAspect="1"/>
          </p:cNvPicPr>
          <p:nvPr/>
        </p:nvPicPr>
        <p:blipFill>
          <a:blip r:embed="rId4"/>
          <a:stretch>
            <a:fillRect/>
          </a:stretch>
        </p:blipFill>
        <p:spPr>
          <a:xfrm>
            <a:off x="832705" y="2414890"/>
            <a:ext cx="2940287" cy="2995310"/>
          </a:xfrm>
          <a:prstGeom prst="rect">
            <a:avLst/>
          </a:prstGeom>
        </p:spPr>
      </p:pic>
      <p:sp>
        <p:nvSpPr>
          <p:cNvPr id="10" name="TextBox 9">
            <a:extLst>
              <a:ext uri="{FF2B5EF4-FFF2-40B4-BE49-F238E27FC236}">
                <a16:creationId xmlns:a16="http://schemas.microsoft.com/office/drawing/2014/main" id="{35A34AE7-2C3A-8648-B275-CC4BE6E7DBC9}"/>
              </a:ext>
            </a:extLst>
          </p:cNvPr>
          <p:cNvSpPr txBox="1"/>
          <p:nvPr/>
        </p:nvSpPr>
        <p:spPr>
          <a:xfrm>
            <a:off x="4123668" y="5566163"/>
            <a:ext cx="2083134" cy="1077218"/>
          </a:xfrm>
          <a:prstGeom prst="rect">
            <a:avLst/>
          </a:prstGeom>
          <a:noFill/>
        </p:spPr>
        <p:txBody>
          <a:bodyPr wrap="none" rtlCol="0">
            <a:spAutoFit/>
          </a:bodyPr>
          <a:lstStyle/>
          <a:p>
            <a:r>
              <a:rPr lang="en-US" dirty="0"/>
              <a:t>No Tumor (Healthy)</a:t>
            </a:r>
          </a:p>
          <a:p>
            <a:r>
              <a:rPr lang="en-US" sz="1400" dirty="0"/>
              <a:t>Different Scans</a:t>
            </a:r>
          </a:p>
          <a:p>
            <a:r>
              <a:rPr lang="en-US" sz="1400" dirty="0"/>
              <a:t>Different views</a:t>
            </a:r>
          </a:p>
          <a:p>
            <a:endParaRPr lang="en-US" dirty="0"/>
          </a:p>
        </p:txBody>
      </p:sp>
      <p:pic>
        <p:nvPicPr>
          <p:cNvPr id="12" name="Picture 11">
            <a:extLst>
              <a:ext uri="{FF2B5EF4-FFF2-40B4-BE49-F238E27FC236}">
                <a16:creationId xmlns:a16="http://schemas.microsoft.com/office/drawing/2014/main" id="{FC9ED559-743D-074B-AAB6-095C0EF8F50E}"/>
              </a:ext>
            </a:extLst>
          </p:cNvPr>
          <p:cNvPicPr>
            <a:picLocks noChangeAspect="1"/>
          </p:cNvPicPr>
          <p:nvPr/>
        </p:nvPicPr>
        <p:blipFill>
          <a:blip r:embed="rId5"/>
          <a:stretch>
            <a:fillRect/>
          </a:stretch>
        </p:blipFill>
        <p:spPr>
          <a:xfrm>
            <a:off x="10733314" y="753227"/>
            <a:ext cx="1309915" cy="1096051"/>
          </a:xfrm>
          <a:prstGeom prst="rect">
            <a:avLst/>
          </a:prstGeom>
        </p:spPr>
      </p:pic>
    </p:spTree>
    <p:extLst>
      <p:ext uri="{BB962C8B-B14F-4D97-AF65-F5344CB8AC3E}">
        <p14:creationId xmlns:p14="http://schemas.microsoft.com/office/powerpoint/2010/main" val="4191989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A454253-417D-9844-98FA-2177DA014900}"/>
              </a:ext>
            </a:extLst>
          </p:cNvPr>
          <p:cNvPicPr>
            <a:picLocks noGrp="1" noChangeAspect="1"/>
          </p:cNvPicPr>
          <p:nvPr>
            <p:ph idx="1"/>
          </p:nvPr>
        </p:nvPicPr>
        <p:blipFill>
          <a:blip r:embed="rId2"/>
          <a:stretch>
            <a:fillRect/>
          </a:stretch>
        </p:blipFill>
        <p:spPr>
          <a:xfrm>
            <a:off x="7057781" y="2220643"/>
            <a:ext cx="2670803" cy="2803192"/>
          </a:xfrm>
        </p:spPr>
      </p:pic>
      <p:sp>
        <p:nvSpPr>
          <p:cNvPr id="3" name="Title 2">
            <a:extLst>
              <a:ext uri="{FF2B5EF4-FFF2-40B4-BE49-F238E27FC236}">
                <a16:creationId xmlns:a16="http://schemas.microsoft.com/office/drawing/2014/main" id="{74F137B9-FC95-7C47-BA85-C47CD3F721CC}"/>
              </a:ext>
            </a:extLst>
          </p:cNvPr>
          <p:cNvSpPr>
            <a:spLocks noGrp="1"/>
          </p:cNvSpPr>
          <p:nvPr>
            <p:ph type="title"/>
          </p:nvPr>
        </p:nvSpPr>
        <p:spPr/>
        <p:txBody>
          <a:bodyPr/>
          <a:lstStyle/>
          <a:p>
            <a:r>
              <a:rPr lang="en-US" dirty="0"/>
              <a:t>Examples Of Data</a:t>
            </a:r>
          </a:p>
        </p:txBody>
      </p:sp>
      <p:pic>
        <p:nvPicPr>
          <p:cNvPr id="7" name="Picture 6">
            <a:extLst>
              <a:ext uri="{FF2B5EF4-FFF2-40B4-BE49-F238E27FC236}">
                <a16:creationId xmlns:a16="http://schemas.microsoft.com/office/drawing/2014/main" id="{74C8995F-B8E2-E746-9CC4-101469591BFB}"/>
              </a:ext>
            </a:extLst>
          </p:cNvPr>
          <p:cNvPicPr>
            <a:picLocks noChangeAspect="1"/>
          </p:cNvPicPr>
          <p:nvPr/>
        </p:nvPicPr>
        <p:blipFill>
          <a:blip r:embed="rId3"/>
          <a:stretch>
            <a:fillRect/>
          </a:stretch>
        </p:blipFill>
        <p:spPr>
          <a:xfrm>
            <a:off x="3869051" y="2220643"/>
            <a:ext cx="2670803" cy="2803192"/>
          </a:xfrm>
          <a:prstGeom prst="rect">
            <a:avLst/>
          </a:prstGeom>
        </p:spPr>
      </p:pic>
      <p:pic>
        <p:nvPicPr>
          <p:cNvPr id="9" name="Picture 8">
            <a:extLst>
              <a:ext uri="{FF2B5EF4-FFF2-40B4-BE49-F238E27FC236}">
                <a16:creationId xmlns:a16="http://schemas.microsoft.com/office/drawing/2014/main" id="{66938758-D3A9-0B49-B370-E8C29383D3E1}"/>
              </a:ext>
            </a:extLst>
          </p:cNvPr>
          <p:cNvPicPr>
            <a:picLocks noChangeAspect="1"/>
          </p:cNvPicPr>
          <p:nvPr/>
        </p:nvPicPr>
        <p:blipFill>
          <a:blip r:embed="rId4"/>
          <a:stretch>
            <a:fillRect/>
          </a:stretch>
        </p:blipFill>
        <p:spPr>
          <a:xfrm>
            <a:off x="680321" y="2220643"/>
            <a:ext cx="2670803" cy="2803192"/>
          </a:xfrm>
          <a:prstGeom prst="rect">
            <a:avLst/>
          </a:prstGeom>
        </p:spPr>
      </p:pic>
      <p:sp>
        <p:nvSpPr>
          <p:cNvPr id="10" name="TextBox 9">
            <a:extLst>
              <a:ext uri="{FF2B5EF4-FFF2-40B4-BE49-F238E27FC236}">
                <a16:creationId xmlns:a16="http://schemas.microsoft.com/office/drawing/2014/main" id="{699D78D4-18C9-EF40-A93B-1FFF5D7D8127}"/>
              </a:ext>
            </a:extLst>
          </p:cNvPr>
          <p:cNvSpPr txBox="1"/>
          <p:nvPr/>
        </p:nvSpPr>
        <p:spPr>
          <a:xfrm>
            <a:off x="3869051" y="5246914"/>
            <a:ext cx="1711238" cy="1077218"/>
          </a:xfrm>
          <a:prstGeom prst="rect">
            <a:avLst/>
          </a:prstGeom>
          <a:noFill/>
        </p:spPr>
        <p:txBody>
          <a:bodyPr wrap="none" rtlCol="0">
            <a:spAutoFit/>
          </a:bodyPr>
          <a:lstStyle/>
          <a:p>
            <a:r>
              <a:rPr lang="en-US" dirty="0"/>
              <a:t>Pituitary Tumor </a:t>
            </a:r>
          </a:p>
          <a:p>
            <a:r>
              <a:rPr lang="en-US" sz="1400" dirty="0"/>
              <a:t>Different Scans</a:t>
            </a:r>
          </a:p>
          <a:p>
            <a:r>
              <a:rPr lang="en-US" sz="1400" dirty="0"/>
              <a:t>Different views</a:t>
            </a:r>
          </a:p>
          <a:p>
            <a:endParaRPr lang="en-US" dirty="0"/>
          </a:p>
        </p:txBody>
      </p:sp>
      <p:pic>
        <p:nvPicPr>
          <p:cNvPr id="13" name="Picture 12">
            <a:extLst>
              <a:ext uri="{FF2B5EF4-FFF2-40B4-BE49-F238E27FC236}">
                <a16:creationId xmlns:a16="http://schemas.microsoft.com/office/drawing/2014/main" id="{67525439-EB7F-B64A-BF58-1722F1B3E7EF}"/>
              </a:ext>
            </a:extLst>
          </p:cNvPr>
          <p:cNvPicPr>
            <a:picLocks noChangeAspect="1"/>
          </p:cNvPicPr>
          <p:nvPr/>
        </p:nvPicPr>
        <p:blipFill>
          <a:blip r:embed="rId5"/>
          <a:stretch>
            <a:fillRect/>
          </a:stretch>
        </p:blipFill>
        <p:spPr>
          <a:xfrm>
            <a:off x="10607413" y="753228"/>
            <a:ext cx="1480265" cy="1080938"/>
          </a:xfrm>
          <a:prstGeom prst="rect">
            <a:avLst/>
          </a:prstGeom>
        </p:spPr>
      </p:pic>
    </p:spTree>
    <p:extLst>
      <p:ext uri="{BB962C8B-B14F-4D97-AF65-F5344CB8AC3E}">
        <p14:creationId xmlns:p14="http://schemas.microsoft.com/office/powerpoint/2010/main" val="2540139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49D2280-8D4B-594A-ACF1-0233B2416EFE}"/>
              </a:ext>
            </a:extLst>
          </p:cNvPr>
          <p:cNvPicPr>
            <a:picLocks noGrp="1" noChangeAspect="1"/>
          </p:cNvPicPr>
          <p:nvPr>
            <p:ph idx="1"/>
          </p:nvPr>
        </p:nvPicPr>
        <p:blipFill>
          <a:blip r:embed="rId2"/>
          <a:stretch>
            <a:fillRect/>
          </a:stretch>
        </p:blipFill>
        <p:spPr>
          <a:xfrm>
            <a:off x="5675766" y="2100943"/>
            <a:ext cx="6286500" cy="2362200"/>
          </a:xfrm>
        </p:spPr>
      </p:pic>
      <p:sp>
        <p:nvSpPr>
          <p:cNvPr id="3" name="Title 2">
            <a:extLst>
              <a:ext uri="{FF2B5EF4-FFF2-40B4-BE49-F238E27FC236}">
                <a16:creationId xmlns:a16="http://schemas.microsoft.com/office/drawing/2014/main" id="{4EEC60F6-9AF7-054C-B23C-88C95C2B1162}"/>
              </a:ext>
            </a:extLst>
          </p:cNvPr>
          <p:cNvSpPr>
            <a:spLocks noGrp="1"/>
          </p:cNvSpPr>
          <p:nvPr>
            <p:ph type="title"/>
          </p:nvPr>
        </p:nvSpPr>
        <p:spPr/>
        <p:txBody>
          <a:bodyPr>
            <a:normAutofit/>
          </a:bodyPr>
          <a:lstStyle/>
          <a:p>
            <a:r>
              <a:rPr lang="en-US" dirty="0"/>
              <a:t>Models</a:t>
            </a:r>
            <a:br>
              <a:rPr lang="en-US" dirty="0"/>
            </a:br>
            <a:r>
              <a:rPr lang="en-US" sz="1300" dirty="0"/>
              <a:t>Designed various models from NN to pretrained CNN models</a:t>
            </a:r>
          </a:p>
        </p:txBody>
      </p:sp>
      <p:pic>
        <p:nvPicPr>
          <p:cNvPr id="7" name="Picture 6">
            <a:extLst>
              <a:ext uri="{FF2B5EF4-FFF2-40B4-BE49-F238E27FC236}">
                <a16:creationId xmlns:a16="http://schemas.microsoft.com/office/drawing/2014/main" id="{1A64CDEF-75B1-F548-BB1B-9721DBA5D133}"/>
              </a:ext>
            </a:extLst>
          </p:cNvPr>
          <p:cNvPicPr>
            <a:picLocks noChangeAspect="1"/>
          </p:cNvPicPr>
          <p:nvPr/>
        </p:nvPicPr>
        <p:blipFill>
          <a:blip r:embed="rId3"/>
          <a:stretch>
            <a:fillRect/>
          </a:stretch>
        </p:blipFill>
        <p:spPr>
          <a:xfrm>
            <a:off x="401864" y="2100943"/>
            <a:ext cx="5121473" cy="4582886"/>
          </a:xfrm>
          <a:prstGeom prst="rect">
            <a:avLst/>
          </a:prstGeom>
        </p:spPr>
      </p:pic>
      <p:sp>
        <p:nvSpPr>
          <p:cNvPr id="8" name="TextBox 7">
            <a:extLst>
              <a:ext uri="{FF2B5EF4-FFF2-40B4-BE49-F238E27FC236}">
                <a16:creationId xmlns:a16="http://schemas.microsoft.com/office/drawing/2014/main" id="{BF346277-8AAE-4E43-8BB9-15E67F5EBB46}"/>
              </a:ext>
            </a:extLst>
          </p:cNvPr>
          <p:cNvSpPr txBox="1"/>
          <p:nvPr/>
        </p:nvSpPr>
        <p:spPr>
          <a:xfrm>
            <a:off x="6041570" y="2547248"/>
            <a:ext cx="1045029" cy="892552"/>
          </a:xfrm>
          <a:prstGeom prst="rect">
            <a:avLst/>
          </a:prstGeom>
          <a:noFill/>
        </p:spPr>
        <p:txBody>
          <a:bodyPr wrap="square" rtlCol="0">
            <a:spAutoFit/>
          </a:bodyPr>
          <a:lstStyle/>
          <a:p>
            <a:r>
              <a:rPr lang="en-US" sz="1300" dirty="0">
                <a:solidFill>
                  <a:schemeClr val="bg1"/>
                </a:solidFill>
              </a:rPr>
              <a:t>Glioma</a:t>
            </a:r>
          </a:p>
          <a:p>
            <a:r>
              <a:rPr lang="en-US" sz="1300" dirty="0">
                <a:solidFill>
                  <a:schemeClr val="bg1"/>
                </a:solidFill>
              </a:rPr>
              <a:t>Meningioma</a:t>
            </a:r>
          </a:p>
          <a:p>
            <a:r>
              <a:rPr lang="en-US" sz="1300" dirty="0">
                <a:solidFill>
                  <a:schemeClr val="bg1"/>
                </a:solidFill>
              </a:rPr>
              <a:t>No</a:t>
            </a:r>
          </a:p>
          <a:p>
            <a:r>
              <a:rPr lang="en-US" sz="1300" dirty="0">
                <a:solidFill>
                  <a:schemeClr val="bg1"/>
                </a:solidFill>
              </a:rPr>
              <a:t>Pituitary</a:t>
            </a:r>
          </a:p>
        </p:txBody>
      </p:sp>
      <p:sp>
        <p:nvSpPr>
          <p:cNvPr id="11" name="TextBox 10">
            <a:extLst>
              <a:ext uri="{FF2B5EF4-FFF2-40B4-BE49-F238E27FC236}">
                <a16:creationId xmlns:a16="http://schemas.microsoft.com/office/drawing/2014/main" id="{3CE5E398-A1D5-9C45-ABF6-8BA7A6946463}"/>
              </a:ext>
            </a:extLst>
          </p:cNvPr>
          <p:cNvSpPr txBox="1"/>
          <p:nvPr/>
        </p:nvSpPr>
        <p:spPr>
          <a:xfrm>
            <a:off x="5675766" y="4729920"/>
            <a:ext cx="3718605" cy="830997"/>
          </a:xfrm>
          <a:prstGeom prst="rect">
            <a:avLst/>
          </a:prstGeom>
          <a:noFill/>
        </p:spPr>
        <p:txBody>
          <a:bodyPr wrap="square" rtlCol="0">
            <a:spAutoFit/>
          </a:bodyPr>
          <a:lstStyle/>
          <a:p>
            <a:pPr algn="just"/>
            <a:r>
              <a:rPr lang="en-US" sz="1600" dirty="0"/>
              <a:t>These are the best Confusion matrix and evaluation metrics of validation set that I could get from my best design.</a:t>
            </a:r>
          </a:p>
        </p:txBody>
      </p:sp>
      <p:pic>
        <p:nvPicPr>
          <p:cNvPr id="13" name="Picture 12">
            <a:extLst>
              <a:ext uri="{FF2B5EF4-FFF2-40B4-BE49-F238E27FC236}">
                <a16:creationId xmlns:a16="http://schemas.microsoft.com/office/drawing/2014/main" id="{ADBACCEF-90CC-A34C-BDFB-B3C46E4A7D03}"/>
              </a:ext>
            </a:extLst>
          </p:cNvPr>
          <p:cNvPicPr>
            <a:picLocks noChangeAspect="1"/>
          </p:cNvPicPr>
          <p:nvPr/>
        </p:nvPicPr>
        <p:blipFill>
          <a:blip r:embed="rId4"/>
          <a:stretch>
            <a:fillRect/>
          </a:stretch>
        </p:blipFill>
        <p:spPr>
          <a:xfrm>
            <a:off x="10654934" y="661269"/>
            <a:ext cx="1419137" cy="1270869"/>
          </a:xfrm>
          <a:prstGeom prst="rect">
            <a:avLst/>
          </a:prstGeom>
        </p:spPr>
      </p:pic>
      <p:sp>
        <p:nvSpPr>
          <p:cNvPr id="14" name="Rectangle 13">
            <a:extLst>
              <a:ext uri="{FF2B5EF4-FFF2-40B4-BE49-F238E27FC236}">
                <a16:creationId xmlns:a16="http://schemas.microsoft.com/office/drawing/2014/main" id="{812F1785-B3F2-3548-BA2E-312E0602D710}"/>
              </a:ext>
            </a:extLst>
          </p:cNvPr>
          <p:cNvSpPr/>
          <p:nvPr/>
        </p:nvSpPr>
        <p:spPr>
          <a:xfrm>
            <a:off x="1589314" y="2362200"/>
            <a:ext cx="457200" cy="47897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D125310-C8AC-204F-A741-AAF00F17ECC8}"/>
              </a:ext>
            </a:extLst>
          </p:cNvPr>
          <p:cNvSpPr/>
          <p:nvPr/>
        </p:nvSpPr>
        <p:spPr>
          <a:xfrm>
            <a:off x="4376057" y="5145418"/>
            <a:ext cx="457200" cy="4789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E28628-458B-4345-8F84-1C838BA4F385}"/>
              </a:ext>
            </a:extLst>
          </p:cNvPr>
          <p:cNvSpPr/>
          <p:nvPr/>
        </p:nvSpPr>
        <p:spPr>
          <a:xfrm>
            <a:off x="8937171" y="2547248"/>
            <a:ext cx="533400" cy="21772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E6EC63-D3F3-5B45-B40C-0CB2E312969D}"/>
              </a:ext>
            </a:extLst>
          </p:cNvPr>
          <p:cNvSpPr/>
          <p:nvPr/>
        </p:nvSpPr>
        <p:spPr>
          <a:xfrm>
            <a:off x="8937171" y="3222258"/>
            <a:ext cx="533400" cy="217542"/>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98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8A6DF44-9059-084F-A2A9-922F012D6AC0}"/>
              </a:ext>
            </a:extLst>
          </p:cNvPr>
          <p:cNvPicPr>
            <a:picLocks noGrp="1" noChangeAspect="1"/>
          </p:cNvPicPr>
          <p:nvPr>
            <p:ph idx="1"/>
          </p:nvPr>
        </p:nvPicPr>
        <p:blipFill>
          <a:blip r:embed="rId2"/>
          <a:stretch>
            <a:fillRect/>
          </a:stretch>
        </p:blipFill>
        <p:spPr>
          <a:xfrm>
            <a:off x="680321" y="2868955"/>
            <a:ext cx="2400300" cy="2641600"/>
          </a:xfrm>
        </p:spPr>
      </p:pic>
      <p:sp>
        <p:nvSpPr>
          <p:cNvPr id="3" name="Title 2">
            <a:extLst>
              <a:ext uri="{FF2B5EF4-FFF2-40B4-BE49-F238E27FC236}">
                <a16:creationId xmlns:a16="http://schemas.microsoft.com/office/drawing/2014/main" id="{7A7E82FD-99F8-B14B-8FD3-D9C0BDD23AA8}"/>
              </a:ext>
            </a:extLst>
          </p:cNvPr>
          <p:cNvSpPr>
            <a:spLocks noGrp="1"/>
          </p:cNvSpPr>
          <p:nvPr>
            <p:ph type="title"/>
          </p:nvPr>
        </p:nvSpPr>
        <p:spPr>
          <a:xfrm>
            <a:off x="680321" y="753228"/>
            <a:ext cx="9613861" cy="594217"/>
          </a:xfrm>
        </p:spPr>
        <p:txBody>
          <a:bodyPr>
            <a:normAutofit fontScale="90000"/>
          </a:bodyPr>
          <a:lstStyle/>
          <a:p>
            <a:br>
              <a:rPr lang="en-US" b="1" dirty="0"/>
            </a:br>
            <a:r>
              <a:rPr lang="en-US" b="1" dirty="0"/>
              <a:t>Plotting Images and the results</a:t>
            </a:r>
            <a:endParaRPr lang="en-US" dirty="0"/>
          </a:p>
        </p:txBody>
      </p:sp>
      <p:sp>
        <p:nvSpPr>
          <p:cNvPr id="6" name="TextBox 5">
            <a:extLst>
              <a:ext uri="{FF2B5EF4-FFF2-40B4-BE49-F238E27FC236}">
                <a16:creationId xmlns:a16="http://schemas.microsoft.com/office/drawing/2014/main" id="{7975F9D2-3CBE-CE4E-8F06-F74E1570BE9C}"/>
              </a:ext>
            </a:extLst>
          </p:cNvPr>
          <p:cNvSpPr txBox="1"/>
          <p:nvPr/>
        </p:nvSpPr>
        <p:spPr>
          <a:xfrm>
            <a:off x="1534883" y="5212694"/>
            <a:ext cx="1035861" cy="292388"/>
          </a:xfrm>
          <a:prstGeom prst="rect">
            <a:avLst/>
          </a:prstGeom>
          <a:noFill/>
        </p:spPr>
        <p:txBody>
          <a:bodyPr wrap="none" rtlCol="0">
            <a:spAutoFit/>
          </a:bodyPr>
          <a:lstStyle/>
          <a:p>
            <a:r>
              <a:rPr lang="en-US" sz="1300" dirty="0">
                <a:solidFill>
                  <a:schemeClr val="bg1"/>
                </a:solidFill>
              </a:rPr>
              <a:t>Meningioma</a:t>
            </a:r>
          </a:p>
        </p:txBody>
      </p:sp>
      <p:pic>
        <p:nvPicPr>
          <p:cNvPr id="8" name="Picture 7">
            <a:extLst>
              <a:ext uri="{FF2B5EF4-FFF2-40B4-BE49-F238E27FC236}">
                <a16:creationId xmlns:a16="http://schemas.microsoft.com/office/drawing/2014/main" id="{0A8545C8-8BA2-AB4B-AB4B-7B41FFC158DF}"/>
              </a:ext>
            </a:extLst>
          </p:cNvPr>
          <p:cNvPicPr>
            <a:picLocks noChangeAspect="1"/>
          </p:cNvPicPr>
          <p:nvPr/>
        </p:nvPicPr>
        <p:blipFill>
          <a:blip r:embed="rId3"/>
          <a:stretch>
            <a:fillRect/>
          </a:stretch>
        </p:blipFill>
        <p:spPr>
          <a:xfrm>
            <a:off x="4186458" y="2557766"/>
            <a:ext cx="3971484" cy="3830034"/>
          </a:xfrm>
          <a:prstGeom prst="rect">
            <a:avLst/>
          </a:prstGeom>
        </p:spPr>
      </p:pic>
      <p:pic>
        <p:nvPicPr>
          <p:cNvPr id="11" name="Picture 10">
            <a:extLst>
              <a:ext uri="{FF2B5EF4-FFF2-40B4-BE49-F238E27FC236}">
                <a16:creationId xmlns:a16="http://schemas.microsoft.com/office/drawing/2014/main" id="{F3859CCF-0E6C-9D4D-8E36-A7AD6EFF2B4A}"/>
              </a:ext>
            </a:extLst>
          </p:cNvPr>
          <p:cNvPicPr>
            <a:picLocks noChangeAspect="1"/>
          </p:cNvPicPr>
          <p:nvPr/>
        </p:nvPicPr>
        <p:blipFill>
          <a:blip r:embed="rId4"/>
          <a:stretch>
            <a:fillRect/>
          </a:stretch>
        </p:blipFill>
        <p:spPr>
          <a:xfrm>
            <a:off x="10765972" y="643582"/>
            <a:ext cx="1279070" cy="1260532"/>
          </a:xfrm>
          <a:prstGeom prst="rect">
            <a:avLst/>
          </a:prstGeom>
        </p:spPr>
      </p:pic>
    </p:spTree>
    <p:extLst>
      <p:ext uri="{BB962C8B-B14F-4D97-AF65-F5344CB8AC3E}">
        <p14:creationId xmlns:p14="http://schemas.microsoft.com/office/powerpoint/2010/main" val="2726339836"/>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
  <TotalTime>2889</TotalTime>
  <Words>303</Words>
  <Application>Microsoft Macintosh PowerPoint</Application>
  <PresentationFormat>Widescreen</PresentationFormat>
  <Paragraphs>71</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Times New Roman</vt:lpstr>
      <vt:lpstr>Berlin</vt:lpstr>
      <vt:lpstr>Brain Tumor Classification Convolutional neural network  Ali Mahzoon</vt:lpstr>
      <vt:lpstr>Overview</vt:lpstr>
      <vt:lpstr>Dataset</vt:lpstr>
      <vt:lpstr>Examples Of Data</vt:lpstr>
      <vt:lpstr>Examples Of Data</vt:lpstr>
      <vt:lpstr>Examples Of Data</vt:lpstr>
      <vt:lpstr>Examples Of Data</vt:lpstr>
      <vt:lpstr>Models Designed various models from NN to pretrained CNN models</vt:lpstr>
      <vt:lpstr> Plotting Images and the results</vt:lpstr>
      <vt:lpstr>Holdout Set Results</vt:lpstr>
      <vt:lpstr>Future Work</vt:lpstr>
      <vt:lpstr>Recommendation</vt:lpstr>
      <vt:lpstr>Recommendation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Tumor Classification Convolutional neural network  Ali Mahzoon</dc:title>
  <dc:creator>Microsoft Office User</dc:creator>
  <cp:lastModifiedBy>Microsoft Office User</cp:lastModifiedBy>
  <cp:revision>39</cp:revision>
  <dcterms:created xsi:type="dcterms:W3CDTF">2021-01-30T16:21:01Z</dcterms:created>
  <dcterms:modified xsi:type="dcterms:W3CDTF">2021-02-01T16:30:33Z</dcterms:modified>
</cp:coreProperties>
</file>